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Fira Sans Extra Condensed Medium"/>
      <p:regular r:id="rId30"/>
      <p:bold r:id="rId31"/>
      <p:italic r:id="rId32"/>
      <p:boldItalic r:id="rId33"/>
    </p:embeddedFont>
    <p:embeddedFont>
      <p:font typeface="Livvic"/>
      <p:regular r:id="rId34"/>
      <p:bold r:id="rId35"/>
      <p:italic r:id="rId36"/>
      <p:boldItalic r:id="rId37"/>
    </p:embeddedFont>
    <p:embeddedFont>
      <p:font typeface="Catamaran Light"/>
      <p:regular r:id="rId38"/>
      <p:bold r:id="rId39"/>
    </p:embeddedFont>
    <p:embeddedFont>
      <p:font typeface="Fira Sans Extra Condensed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Sam Mansouri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E5033E3-0D91-498A-B67C-92948FE88883}">
  <a:tblStyle styleId="{BE5033E3-0D91-498A-B67C-92948FE88883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-regular.fntdata"/><Relationship Id="rId20" Type="http://schemas.openxmlformats.org/officeDocument/2006/relationships/slide" Target="slides/slide14.xml"/><Relationship Id="rId42" Type="http://schemas.openxmlformats.org/officeDocument/2006/relationships/font" Target="fonts/FiraSansExtraCondensed-italic.fntdata"/><Relationship Id="rId41" Type="http://schemas.openxmlformats.org/officeDocument/2006/relationships/font" Target="fonts/FiraSansExtraCondensed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FiraSansExtraCondensed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font" Target="fonts/Roboto-regular.fntdata"/><Relationship Id="rId25" Type="http://schemas.openxmlformats.org/officeDocument/2006/relationships/slide" Target="slides/slide19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Medium-bold.fntdata"/><Relationship Id="rId30" Type="http://schemas.openxmlformats.org/officeDocument/2006/relationships/font" Target="fonts/FiraSansExtraCondensedMedium-regular.fntdata"/><Relationship Id="rId11" Type="http://schemas.openxmlformats.org/officeDocument/2006/relationships/slide" Target="slides/slide5.xml"/><Relationship Id="rId33" Type="http://schemas.openxmlformats.org/officeDocument/2006/relationships/font" Target="fonts/FiraSansExtraCondensedMedium-boldItalic.fntdata"/><Relationship Id="rId10" Type="http://schemas.openxmlformats.org/officeDocument/2006/relationships/slide" Target="slides/slide4.xml"/><Relationship Id="rId32" Type="http://schemas.openxmlformats.org/officeDocument/2006/relationships/font" Target="fonts/FiraSansExtraCondensedMedium-italic.fntdata"/><Relationship Id="rId13" Type="http://schemas.openxmlformats.org/officeDocument/2006/relationships/slide" Target="slides/slide7.xml"/><Relationship Id="rId35" Type="http://schemas.openxmlformats.org/officeDocument/2006/relationships/font" Target="fonts/Livvic-bold.fntdata"/><Relationship Id="rId12" Type="http://schemas.openxmlformats.org/officeDocument/2006/relationships/slide" Target="slides/slide6.xml"/><Relationship Id="rId34" Type="http://schemas.openxmlformats.org/officeDocument/2006/relationships/font" Target="fonts/Livvic-regular.fntdata"/><Relationship Id="rId15" Type="http://schemas.openxmlformats.org/officeDocument/2006/relationships/slide" Target="slides/slide9.xml"/><Relationship Id="rId37" Type="http://schemas.openxmlformats.org/officeDocument/2006/relationships/font" Target="fonts/Livvic-boldItalic.fntdata"/><Relationship Id="rId14" Type="http://schemas.openxmlformats.org/officeDocument/2006/relationships/slide" Target="slides/slide8.xml"/><Relationship Id="rId36" Type="http://schemas.openxmlformats.org/officeDocument/2006/relationships/font" Target="fonts/Livvic-italic.fntdata"/><Relationship Id="rId17" Type="http://schemas.openxmlformats.org/officeDocument/2006/relationships/slide" Target="slides/slide11.xml"/><Relationship Id="rId39" Type="http://schemas.openxmlformats.org/officeDocument/2006/relationships/font" Target="fonts/CatamaranLight-bold.fntdata"/><Relationship Id="rId16" Type="http://schemas.openxmlformats.org/officeDocument/2006/relationships/slide" Target="slides/slide10.xml"/><Relationship Id="rId38" Type="http://schemas.openxmlformats.org/officeDocument/2006/relationships/font" Target="fonts/CatamaranLight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08-27T22:16:50.900">
    <p:pos x="6000" y="0"/>
    <p:text>Additional topics: Guest Speaker/Special Events, Project Proposals for first meeting</p:tex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3e13d9a7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3e13d9a7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465e7bc0b_1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465e7bc0b_1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158d5a3e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158d5a3e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3e13d9a7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3e13d9a7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3e13d9a7e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3e13d9a7e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1c1b019b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1c1b019b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158d5a3ec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158d5a3ec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3e13d9a7e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3e13d9a7e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Leaders we expect a 3-5 hour per week commitment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3e13d9a7e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3e13d9a7e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3e13d9a7e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3e13d9a7e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3e13d9a7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3e13d9a7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158d5a3ec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158d5a3ec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AMEND</a:t>
            </a: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THIS SLIDE WITH ACTUAL NUMBERS FOR BAKE SALE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6fe61bc2f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6fe61bc2f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Include Demo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f0b47143a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f0b47143a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f0b47143a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f0b47143a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3e13d9a7e_0_79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3e13d9a7e_0_79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522eb7919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522eb7919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35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CUSTOM_38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ctrTitle"/>
          </p:nvPr>
        </p:nvSpPr>
        <p:spPr>
          <a:xfrm>
            <a:off x="769725" y="1310050"/>
            <a:ext cx="343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5" name="Google Shape;65;p12"/>
          <p:cNvSpPr txBox="1"/>
          <p:nvPr>
            <p:ph hasCustomPrompt="1" idx="2" type="title"/>
          </p:nvPr>
        </p:nvSpPr>
        <p:spPr>
          <a:xfrm rot="5400000">
            <a:off x="7142178" y="3570226"/>
            <a:ext cx="1738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30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3"/>
          <p:cNvSpPr txBox="1"/>
          <p:nvPr>
            <p:ph idx="2" type="ctrTitle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" name="Google Shape;70;p13"/>
          <p:cNvSpPr txBox="1"/>
          <p:nvPr>
            <p:ph idx="3" type="subTitle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3"/>
          <p:cNvSpPr txBox="1"/>
          <p:nvPr>
            <p:ph idx="4" type="ctrTitle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2" name="Google Shape;72;p13"/>
          <p:cNvSpPr txBox="1"/>
          <p:nvPr>
            <p:ph idx="5" type="subTitle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3" name="Google Shape;73;p13"/>
          <p:cNvSpPr txBox="1"/>
          <p:nvPr>
            <p:ph idx="6" type="ctrTitle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4" name="Google Shape;74;p13"/>
          <p:cNvSpPr txBox="1"/>
          <p:nvPr>
            <p:ph idx="7" type="ctrTitle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5" name="Google Shape;75;p13"/>
          <p:cNvSpPr txBox="1"/>
          <p:nvPr>
            <p:ph idx="8" type="subTitle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3"/>
          <p:cNvSpPr txBox="1"/>
          <p:nvPr>
            <p:ph idx="9" type="ctrTitle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7" name="Google Shape;77;p13"/>
          <p:cNvSpPr txBox="1"/>
          <p:nvPr>
            <p:ph idx="13" type="subTitle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3"/>
          <p:cNvSpPr txBox="1"/>
          <p:nvPr>
            <p:ph idx="14" type="ctrTitle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9" name="Google Shape;79;p13"/>
          <p:cNvSpPr txBox="1"/>
          <p:nvPr>
            <p:ph idx="15" type="subTitle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3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CUSTOM_2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idx="1" type="subTitle"/>
          </p:nvPr>
        </p:nvSpPr>
        <p:spPr>
          <a:xfrm>
            <a:off x="4633950" y="1847896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4" name="Google Shape;84;p15"/>
          <p:cNvSpPr txBox="1"/>
          <p:nvPr>
            <p:ph idx="2" type="subTitle"/>
          </p:nvPr>
        </p:nvSpPr>
        <p:spPr>
          <a:xfrm>
            <a:off x="4633950" y="382787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5" name="Google Shape;85;p15"/>
          <p:cNvSpPr txBox="1"/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15"/>
          <p:cNvSpPr txBox="1"/>
          <p:nvPr>
            <p:ph idx="3" type="ctrTitle"/>
          </p:nvPr>
        </p:nvSpPr>
        <p:spPr>
          <a:xfrm>
            <a:off x="4633950" y="351927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" name="Google Shape;87;p15"/>
          <p:cNvSpPr txBox="1"/>
          <p:nvPr>
            <p:ph idx="4" type="ctrTitle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10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5">
  <p:cSld name="CUSTOM_3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idx="1" type="subTitle"/>
          </p:nvPr>
        </p:nvSpPr>
        <p:spPr>
          <a:xfrm>
            <a:off x="2258125" y="3106325"/>
            <a:ext cx="3029100" cy="10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0" name="Google Shape;90;p16"/>
          <p:cNvSpPr txBox="1"/>
          <p:nvPr>
            <p:ph type="ctrTitle"/>
          </p:nvPr>
        </p:nvSpPr>
        <p:spPr>
          <a:xfrm rot="5400000">
            <a:off x="7241489" y="1041025"/>
            <a:ext cx="1702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4">
  <p:cSld name="CUSTOM_33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1" type="subTitle"/>
          </p:nvPr>
        </p:nvSpPr>
        <p:spPr>
          <a:xfrm flipH="1">
            <a:off x="840600" y="2432150"/>
            <a:ext cx="1650300" cy="7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idx="2" type="subTitle"/>
          </p:nvPr>
        </p:nvSpPr>
        <p:spPr>
          <a:xfrm>
            <a:off x="4702174" y="1049093"/>
            <a:ext cx="1960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4" name="Google Shape;94;p17"/>
          <p:cNvSpPr txBox="1"/>
          <p:nvPr>
            <p:ph type="ctrTitle"/>
          </p:nvPr>
        </p:nvSpPr>
        <p:spPr>
          <a:xfrm>
            <a:off x="-533400" y="2047350"/>
            <a:ext cx="3024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5" name="Google Shape;95;p17"/>
          <p:cNvSpPr txBox="1"/>
          <p:nvPr>
            <p:ph idx="3" type="ctrTitle"/>
          </p:nvPr>
        </p:nvSpPr>
        <p:spPr>
          <a:xfrm>
            <a:off x="4702174" y="66429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6" name="Google Shape;96;p17"/>
          <p:cNvSpPr txBox="1"/>
          <p:nvPr>
            <p:ph idx="4" type="subTitle"/>
          </p:nvPr>
        </p:nvSpPr>
        <p:spPr>
          <a:xfrm>
            <a:off x="4702174" y="3788925"/>
            <a:ext cx="2214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idx="5" type="ctrTitle"/>
          </p:nvPr>
        </p:nvSpPr>
        <p:spPr>
          <a:xfrm>
            <a:off x="4702174" y="3389725"/>
            <a:ext cx="24756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8" name="Google Shape;98;p17"/>
          <p:cNvSpPr txBox="1"/>
          <p:nvPr>
            <p:ph idx="6"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1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34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1" name="Google Shape;101;p18"/>
          <p:cNvSpPr txBox="1"/>
          <p:nvPr>
            <p:ph idx="1" type="subTitle"/>
          </p:nvPr>
        </p:nvSpPr>
        <p:spPr>
          <a:xfrm>
            <a:off x="1579064" y="2147200"/>
            <a:ext cx="1626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idx="2" type="ctrTitle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18"/>
          <p:cNvSpPr txBox="1"/>
          <p:nvPr>
            <p:ph idx="3" type="subTitle"/>
          </p:nvPr>
        </p:nvSpPr>
        <p:spPr>
          <a:xfrm>
            <a:off x="4068269" y="2147200"/>
            <a:ext cx="1626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4" type="ctrTitle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6">
  <p:cSld name="CUSTOM_11_1_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9"/>
          <p:cNvSpPr txBox="1"/>
          <p:nvPr>
            <p:ph idx="1" type="subTitle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25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ctrTitle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" name="Google Shape;16;p3"/>
          <p:cNvSpPr txBox="1"/>
          <p:nvPr>
            <p:ph idx="4" type="subTitle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6" type="ctrTitle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" name="Google Shape;22;p3"/>
          <p:cNvSpPr txBox="1"/>
          <p:nvPr>
            <p:ph idx="13" type="ctrTitle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5" type="title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idx="16" type="ctrTitle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6" name="Google Shape;26;p3"/>
          <p:cNvSpPr txBox="1"/>
          <p:nvPr>
            <p:ph idx="17" type="subTitle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7" name="Google Shape;27;p3"/>
          <p:cNvSpPr txBox="1"/>
          <p:nvPr>
            <p:ph hasCustomPrompt="1" idx="18" type="title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25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642050" y="127755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3" name="Google Shape;113;p21"/>
          <p:cNvSpPr txBox="1"/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4" name="Google Shape;114;p21"/>
          <p:cNvSpPr txBox="1"/>
          <p:nvPr>
            <p:ph idx="2" type="subTitle"/>
          </p:nvPr>
        </p:nvSpPr>
        <p:spPr>
          <a:xfrm>
            <a:off x="642050" y="540000"/>
            <a:ext cx="4655400" cy="9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3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" type="subTitle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1">
  <p:cSld name="CUSTOM_27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" type="subTitle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4" name="Google Shape;34;p5"/>
          <p:cNvSpPr txBox="1"/>
          <p:nvPr>
            <p:ph idx="2" type="ctrTitle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5"/>
          <p:cNvSpPr txBox="1"/>
          <p:nvPr>
            <p:ph idx="3" type="subTitle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" name="Google Shape;36;p5"/>
          <p:cNvSpPr txBox="1"/>
          <p:nvPr>
            <p:ph idx="4" type="ctrTitle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" name="Google Shape;37;p5"/>
          <p:cNvSpPr txBox="1"/>
          <p:nvPr>
            <p:ph idx="5" type="subTitle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8" name="Google Shape;38;p5"/>
          <p:cNvSpPr txBox="1"/>
          <p:nvPr>
            <p:ph idx="6" type="ctrTitle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" name="Google Shape;39;p5"/>
          <p:cNvSpPr txBox="1"/>
          <p:nvPr>
            <p:ph idx="7" type="ctrTitle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" name="Google Shape;40;p5"/>
          <p:cNvSpPr txBox="1"/>
          <p:nvPr>
            <p:ph idx="8" type="subTitle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27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" type="subTitle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4" name="Google Shape;44;p6"/>
          <p:cNvSpPr txBox="1"/>
          <p:nvPr>
            <p:ph idx="2" type="ctrTitle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3" type="subTitle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6" name="Google Shape;46;p6"/>
          <p:cNvSpPr txBox="1"/>
          <p:nvPr>
            <p:ph idx="4" type="ctrTitle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" name="Google Shape;47;p6"/>
          <p:cNvSpPr txBox="1"/>
          <p:nvPr>
            <p:ph idx="5" type="ctrTitle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6" type="subTitle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14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1" type="subTitle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8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idx="1" type="subTitle"/>
          </p:nvPr>
        </p:nvSpPr>
        <p:spPr>
          <a:xfrm>
            <a:off x="915175" y="3380775"/>
            <a:ext cx="39606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2" type="subTitle"/>
          </p:nvPr>
        </p:nvSpPr>
        <p:spPr>
          <a:xfrm>
            <a:off x="915175" y="4004575"/>
            <a:ext cx="1821000" cy="2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16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/>
          <p:nvPr>
            <p:ph idx="1" type="subTitle"/>
          </p:nvPr>
        </p:nvSpPr>
        <p:spPr>
          <a:xfrm>
            <a:off x="2117847" y="3380460"/>
            <a:ext cx="2951400" cy="2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type="ctrTitle"/>
          </p:nvPr>
        </p:nvSpPr>
        <p:spPr>
          <a:xfrm rot="-5400000">
            <a:off x="-343101" y="1759150"/>
            <a:ext cx="2888100" cy="8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16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idx="1" type="subTitle"/>
          </p:nvPr>
        </p:nvSpPr>
        <p:spPr>
          <a:xfrm flipH="1">
            <a:off x="4189625" y="3380460"/>
            <a:ext cx="2951400" cy="2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hyperlink" Target="mailto:lliao8@uw.edu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comments" Target="../comments/comment1.xml"/><Relationship Id="rId4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2214590" y="0"/>
            <a:ext cx="69294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rgbClr val="908269">
              <a:alpha val="86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2"/>
          <p:cNvSpPr txBox="1"/>
          <p:nvPr>
            <p:ph type="ctrTitle"/>
          </p:nvPr>
        </p:nvSpPr>
        <p:spPr>
          <a:xfrm>
            <a:off x="1039575" y="1701225"/>
            <a:ext cx="41532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Boring Club in 2024 - 2025</a:t>
            </a:r>
            <a:endParaRPr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22" name="Google Shape;122;p22"/>
          <p:cNvSpPr/>
          <p:nvPr/>
        </p:nvSpPr>
        <p:spPr>
          <a:xfrm flipH="1" rot="-5400000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idx="4" type="ctrTitle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Logistics</a:t>
            </a:r>
            <a:endParaRPr/>
          </a:p>
        </p:txBody>
      </p:sp>
      <p:pic>
        <p:nvPicPr>
          <p:cNvPr id="213" name="Google Shape;213;p31"/>
          <p:cNvPicPr preferRelativeResize="0"/>
          <p:nvPr/>
        </p:nvPicPr>
        <p:blipFill rotWithShape="1">
          <a:blip r:embed="rId3">
            <a:alphaModFix/>
          </a:blip>
          <a:srcRect b="-34899" l="0" r="0" t="34900"/>
          <a:stretch/>
        </p:blipFill>
        <p:spPr>
          <a:xfrm>
            <a:off x="584363" y="540000"/>
            <a:ext cx="6164663" cy="4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1"/>
          <p:cNvSpPr/>
          <p:nvPr/>
        </p:nvSpPr>
        <p:spPr>
          <a:xfrm>
            <a:off x="0" y="2632200"/>
            <a:ext cx="7215000" cy="2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1"/>
          <p:cNvSpPr txBox="1"/>
          <p:nvPr>
            <p:ph idx="1" type="subTitle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HUB Ballroom</a:t>
            </a:r>
            <a:endParaRPr/>
          </a:p>
        </p:txBody>
      </p:sp>
      <p:sp>
        <p:nvSpPr>
          <p:cNvPr id="216" name="Google Shape;216;p31"/>
          <p:cNvSpPr txBox="1"/>
          <p:nvPr>
            <p:ph idx="3" type="subTitle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Must RSVP with Lee Liao (</a:t>
            </a:r>
            <a:r>
              <a:rPr lang="en" u="sng">
                <a:solidFill>
                  <a:schemeClr val="hlink"/>
                </a:solidFill>
                <a:hlinkClick r:id="rId4"/>
              </a:rPr>
              <a:t>lliao8@uw.edu</a:t>
            </a:r>
            <a:r>
              <a:rPr lang="en"/>
              <a:t>), as she is coordinating the event. Can also email her any questions</a:t>
            </a:r>
            <a:endParaRPr/>
          </a:p>
        </p:txBody>
      </p:sp>
      <p:sp>
        <p:nvSpPr>
          <p:cNvPr id="217" name="Google Shape;217;p31"/>
          <p:cNvSpPr txBox="1"/>
          <p:nvPr>
            <p:ph idx="2" type="ctrTitle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RSVP</a:t>
            </a:r>
            <a:endParaRPr/>
          </a:p>
        </p:txBody>
      </p:sp>
      <p:sp>
        <p:nvSpPr>
          <p:cNvPr id="218" name="Google Shape;218;p31"/>
          <p:cNvSpPr txBox="1"/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Venue/Map</a:t>
            </a:r>
            <a:endParaRPr/>
          </a:p>
        </p:txBody>
      </p:sp>
      <p:sp>
        <p:nvSpPr>
          <p:cNvPr id="219" name="Google Shape;219;p31"/>
          <p:cNvSpPr txBox="1"/>
          <p:nvPr>
            <p:ph idx="5" type="ctrTitle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 and Time</a:t>
            </a:r>
            <a:endParaRPr/>
          </a:p>
        </p:txBody>
      </p:sp>
      <p:sp>
        <p:nvSpPr>
          <p:cNvPr id="220" name="Google Shape;220;p31"/>
          <p:cNvSpPr txBox="1"/>
          <p:nvPr>
            <p:ph idx="6" type="subTitle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September 24th, 2024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4:30 - 7 pm , (will need to get there earlier to </a:t>
            </a:r>
            <a:r>
              <a:rPr lang="en"/>
              <a:t>set up</a:t>
            </a:r>
            <a:r>
              <a:rPr lang="en"/>
              <a:t>)</a:t>
            </a:r>
            <a:endParaRPr/>
          </a:p>
        </p:txBody>
      </p:sp>
      <p:sp>
        <p:nvSpPr>
          <p:cNvPr id="221" name="Google Shape;221;p31"/>
          <p:cNvSpPr/>
          <p:nvPr/>
        </p:nvSpPr>
        <p:spPr>
          <a:xfrm flipH="1" rot="10800000">
            <a:off x="0" y="2424900"/>
            <a:ext cx="7215000" cy="2073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2"/>
          <p:cNvPicPr preferRelativeResize="0"/>
          <p:nvPr/>
        </p:nvPicPr>
        <p:blipFill rotWithShape="1">
          <a:blip r:embed="rId3">
            <a:alphaModFix/>
          </a:blip>
          <a:srcRect b="15772" l="0" r="0" t="15772"/>
          <a:stretch/>
        </p:blipFill>
        <p:spPr>
          <a:xfrm>
            <a:off x="0" y="652475"/>
            <a:ext cx="4091849" cy="1867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2"/>
          <p:cNvSpPr txBox="1"/>
          <p:nvPr>
            <p:ph idx="4" type="ctrTitle"/>
          </p:nvPr>
        </p:nvSpPr>
        <p:spPr>
          <a:xfrm rot="5400000">
            <a:off x="5894625" y="2437076"/>
            <a:ext cx="44949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 and Responsibilities</a:t>
            </a:r>
            <a:endParaRPr/>
          </a:p>
        </p:txBody>
      </p:sp>
      <p:pic>
        <p:nvPicPr>
          <p:cNvPr id="228" name="Google Shape;228;p32"/>
          <p:cNvPicPr preferRelativeResize="0"/>
          <p:nvPr/>
        </p:nvPicPr>
        <p:blipFill rotWithShape="1">
          <a:blip r:embed="rId4">
            <a:alphaModFix/>
          </a:blip>
          <a:srcRect b="15773" l="0" r="0" t="15766"/>
          <a:stretch/>
        </p:blipFill>
        <p:spPr>
          <a:xfrm>
            <a:off x="0" y="2623525"/>
            <a:ext cx="4091849" cy="1867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2"/>
          <p:cNvSpPr txBox="1"/>
          <p:nvPr>
            <p:ph idx="1" type="subTitle"/>
          </p:nvPr>
        </p:nvSpPr>
        <p:spPr>
          <a:xfrm>
            <a:off x="4633950" y="1847896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Whatever we used for the Bake Sale, follow up with people like a day before the event to confirm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2"/>
          <p:cNvSpPr txBox="1"/>
          <p:nvPr>
            <p:ph idx="2" type="subTitle"/>
          </p:nvPr>
        </p:nvSpPr>
        <p:spPr>
          <a:xfrm>
            <a:off x="4633950" y="382787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 crew, greeters, presenters, cleanup crew?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Should we have people sign up for specific roles?</a:t>
            </a:r>
            <a:endParaRPr/>
          </a:p>
        </p:txBody>
      </p:sp>
      <p:sp>
        <p:nvSpPr>
          <p:cNvPr id="231" name="Google Shape;231;p32"/>
          <p:cNvSpPr txBox="1"/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up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2" name="Google Shape;232;p32"/>
          <p:cNvSpPr txBox="1"/>
          <p:nvPr>
            <p:ph idx="3" type="ctrTitle"/>
          </p:nvPr>
        </p:nvSpPr>
        <p:spPr>
          <a:xfrm>
            <a:off x="4633950" y="3519270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3" name="Google Shape;233;p32"/>
          <p:cNvSpPr/>
          <p:nvPr/>
        </p:nvSpPr>
        <p:spPr>
          <a:xfrm>
            <a:off x="4091850" y="652475"/>
            <a:ext cx="159300" cy="186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2"/>
          <p:cNvSpPr/>
          <p:nvPr/>
        </p:nvSpPr>
        <p:spPr>
          <a:xfrm>
            <a:off x="4091850" y="2623525"/>
            <a:ext cx="159300" cy="186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3"/>
          <p:cNvSpPr/>
          <p:nvPr/>
        </p:nvSpPr>
        <p:spPr>
          <a:xfrm>
            <a:off x="1634400" y="2849950"/>
            <a:ext cx="4275000" cy="175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3"/>
          <p:cNvSpPr txBox="1"/>
          <p:nvPr>
            <p:ph idx="1" type="subTitle"/>
          </p:nvPr>
        </p:nvSpPr>
        <p:spPr>
          <a:xfrm>
            <a:off x="1925450" y="3106325"/>
            <a:ext cx="3694500" cy="10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Talking points, should prepare a script/bullet points to guide our discussion with prospective members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Interactive activities? Showcase past projects?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Sign up sheets and PRINTED QR code to sign up on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41" name="Google Shape;24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4401" y="0"/>
            <a:ext cx="4274876" cy="284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3"/>
          <p:cNvSpPr txBox="1"/>
          <p:nvPr>
            <p:ph type="ctrTitle"/>
          </p:nvPr>
        </p:nvSpPr>
        <p:spPr>
          <a:xfrm rot="5400000">
            <a:off x="6068925" y="2257225"/>
            <a:ext cx="41352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Engagement Strategies</a:t>
            </a:r>
            <a:endParaRPr/>
          </a:p>
        </p:txBody>
      </p:sp>
      <p:sp>
        <p:nvSpPr>
          <p:cNvPr id="243" name="Google Shape;243;p33"/>
          <p:cNvSpPr/>
          <p:nvPr/>
        </p:nvSpPr>
        <p:spPr>
          <a:xfrm>
            <a:off x="-165700" y="540000"/>
            <a:ext cx="2320200" cy="1386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4"/>
          <p:cNvPicPr preferRelativeResize="0"/>
          <p:nvPr/>
        </p:nvPicPr>
        <p:blipFill rotWithShape="1">
          <a:blip r:embed="rId3">
            <a:alphaModFix/>
          </a:blip>
          <a:srcRect b="7684" l="0" r="0" t="7684"/>
          <a:stretch/>
        </p:blipFill>
        <p:spPr>
          <a:xfrm>
            <a:off x="0" y="541750"/>
            <a:ext cx="7195801" cy="4059901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4"/>
          <p:cNvSpPr/>
          <p:nvPr/>
        </p:nvSpPr>
        <p:spPr>
          <a:xfrm flipH="1" rot="-5400000">
            <a:off x="5836301" y="2013850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4"/>
          <p:cNvSpPr/>
          <p:nvPr/>
        </p:nvSpPr>
        <p:spPr>
          <a:xfrm rot="5400000">
            <a:off x="4527603" y="1947125"/>
            <a:ext cx="1440300" cy="38814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4"/>
          <p:cNvSpPr txBox="1"/>
          <p:nvPr>
            <p:ph idx="1" type="subTitle"/>
          </p:nvPr>
        </p:nvSpPr>
        <p:spPr>
          <a:xfrm flipH="1">
            <a:off x="4189625" y="3380460"/>
            <a:ext cx="2951400" cy="2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Financial, learning, connection, and other opportunities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252" name="Google Shape;252;p34"/>
          <p:cNvSpPr txBox="1"/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Goals for TBC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3" name="Google Shape;253;p34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4"/>
          <p:cNvSpPr txBox="1"/>
          <p:nvPr/>
        </p:nvSpPr>
        <p:spPr>
          <a:xfrm>
            <a:off x="-1929300" y="1647425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03</a:t>
            </a:r>
            <a:endParaRPr b="1" sz="60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5"/>
          <p:cNvSpPr/>
          <p:nvPr/>
        </p:nvSpPr>
        <p:spPr>
          <a:xfrm>
            <a:off x="483875" y="3539087"/>
            <a:ext cx="3135900" cy="11679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5"/>
          <p:cNvSpPr/>
          <p:nvPr/>
        </p:nvSpPr>
        <p:spPr>
          <a:xfrm>
            <a:off x="720000" y="1976981"/>
            <a:ext cx="3135900" cy="116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5"/>
          <p:cNvSpPr/>
          <p:nvPr/>
        </p:nvSpPr>
        <p:spPr>
          <a:xfrm>
            <a:off x="3511625" y="802226"/>
            <a:ext cx="2887500" cy="775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5"/>
          <p:cNvSpPr txBox="1"/>
          <p:nvPr>
            <p:ph type="ctrTitle"/>
          </p:nvPr>
        </p:nvSpPr>
        <p:spPr>
          <a:xfrm rot="5400000">
            <a:off x="6067950" y="2465875"/>
            <a:ext cx="45525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 History and Goals</a:t>
            </a:r>
            <a:endParaRPr/>
          </a:p>
        </p:txBody>
      </p:sp>
      <p:sp>
        <p:nvSpPr>
          <p:cNvPr id="263" name="Google Shape;263;p35"/>
          <p:cNvSpPr txBox="1"/>
          <p:nvPr>
            <p:ph type="ctrTitle"/>
          </p:nvPr>
        </p:nvSpPr>
        <p:spPr>
          <a:xfrm>
            <a:off x="3992423" y="946076"/>
            <a:ext cx="20766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chemeClr val="lt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PROFIT LAST YEAR</a:t>
            </a:r>
            <a:endParaRPr b="0" sz="1400">
              <a:solidFill>
                <a:schemeClr val="lt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264" name="Google Shape;264;p35"/>
          <p:cNvSpPr txBox="1"/>
          <p:nvPr>
            <p:ph type="ctrTitle"/>
          </p:nvPr>
        </p:nvSpPr>
        <p:spPr>
          <a:xfrm>
            <a:off x="847325" y="2328000"/>
            <a:ext cx="28302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5" name="Google Shape;265;p35"/>
          <p:cNvSpPr/>
          <p:nvPr/>
        </p:nvSpPr>
        <p:spPr>
          <a:xfrm>
            <a:off x="3511625" y="2184150"/>
            <a:ext cx="2887500" cy="775200"/>
          </a:xfrm>
          <a:prstGeom prst="rect">
            <a:avLst/>
          </a:prstGeom>
          <a:solidFill>
            <a:srgbClr val="908269">
              <a:alpha val="732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5"/>
          <p:cNvSpPr txBox="1"/>
          <p:nvPr>
            <p:ph type="ctrTitle"/>
          </p:nvPr>
        </p:nvSpPr>
        <p:spPr>
          <a:xfrm>
            <a:off x="3992423" y="2328000"/>
            <a:ext cx="20766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latin typeface="Catamaran Light"/>
                <a:ea typeface="Catamaran Light"/>
                <a:cs typeface="Catamaran Light"/>
                <a:sym typeface="Catamaran Light"/>
              </a:rPr>
              <a:t>FUNDRAISING EVENTS LAST YEAR</a:t>
            </a:r>
            <a:endParaRPr b="0" sz="1400"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267" name="Google Shape;267;p35"/>
          <p:cNvSpPr/>
          <p:nvPr/>
        </p:nvSpPr>
        <p:spPr>
          <a:xfrm>
            <a:off x="608075" y="3733400"/>
            <a:ext cx="2887500" cy="775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5"/>
          <p:cNvSpPr txBox="1"/>
          <p:nvPr>
            <p:ph type="ctrTitle"/>
          </p:nvPr>
        </p:nvSpPr>
        <p:spPr>
          <a:xfrm>
            <a:off x="1088875" y="3817900"/>
            <a:ext cx="2076600" cy="5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chemeClr val="lt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What do we spend this on?</a:t>
            </a:r>
            <a:endParaRPr b="0" sz="1400">
              <a:solidFill>
                <a:schemeClr val="lt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269" name="Google Shape;269;p35"/>
          <p:cNvSpPr/>
          <p:nvPr/>
        </p:nvSpPr>
        <p:spPr>
          <a:xfrm>
            <a:off x="720000" y="603850"/>
            <a:ext cx="3135900" cy="11679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5"/>
          <p:cNvSpPr txBox="1"/>
          <p:nvPr>
            <p:ph type="ctrTitle"/>
          </p:nvPr>
        </p:nvSpPr>
        <p:spPr>
          <a:xfrm>
            <a:off x="847325" y="962025"/>
            <a:ext cx="28302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$640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1" name="Google Shape;271;p35"/>
          <p:cNvSpPr/>
          <p:nvPr/>
        </p:nvSpPr>
        <p:spPr>
          <a:xfrm>
            <a:off x="4160700" y="3539087"/>
            <a:ext cx="3135900" cy="11679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5"/>
          <p:cNvSpPr/>
          <p:nvPr/>
        </p:nvSpPr>
        <p:spPr>
          <a:xfrm>
            <a:off x="4284900" y="3733400"/>
            <a:ext cx="2887500" cy="775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5"/>
          <p:cNvSpPr txBox="1"/>
          <p:nvPr>
            <p:ph type="ctrTitle"/>
          </p:nvPr>
        </p:nvSpPr>
        <p:spPr>
          <a:xfrm>
            <a:off x="4765700" y="3817900"/>
            <a:ext cx="2076600" cy="5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chemeClr val="lt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What do we want to earn this year?</a:t>
            </a:r>
            <a:endParaRPr b="0" sz="1400">
              <a:solidFill>
                <a:schemeClr val="lt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425" y="271375"/>
            <a:ext cx="4522844" cy="450614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6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6"/>
          <p:cNvSpPr txBox="1"/>
          <p:nvPr>
            <p:ph type="ctrTitle"/>
          </p:nvPr>
        </p:nvSpPr>
        <p:spPr>
          <a:xfrm>
            <a:off x="5397750" y="1667125"/>
            <a:ext cx="2888100" cy="86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Learning Goals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1" name="Google Shape;281;p36"/>
          <p:cNvSpPr txBox="1"/>
          <p:nvPr>
            <p:ph idx="1" type="subTitle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Add more training modules to spreadsheet?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Try to host one technical skills workshop per quarter, (ie: 3D printing, soldering, Linux Lab, etc.)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Resume/Portfolio building?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7"/>
          <p:cNvSpPr/>
          <p:nvPr/>
        </p:nvSpPr>
        <p:spPr>
          <a:xfrm rot="5400000">
            <a:off x="-752200" y="2013850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p37"/>
          <p:cNvPicPr preferRelativeResize="0"/>
          <p:nvPr/>
        </p:nvPicPr>
        <p:blipFill rotWithShape="1">
          <a:blip r:embed="rId3">
            <a:alphaModFix/>
          </a:blip>
          <a:srcRect b="16022" l="0" r="754" t="0"/>
          <a:stretch/>
        </p:blipFill>
        <p:spPr>
          <a:xfrm>
            <a:off x="1948200" y="541750"/>
            <a:ext cx="7195801" cy="405990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7"/>
          <p:cNvSpPr/>
          <p:nvPr/>
        </p:nvSpPr>
        <p:spPr>
          <a:xfrm flipH="1" rot="-5400000">
            <a:off x="3168750" y="1947125"/>
            <a:ext cx="1440300" cy="38814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7"/>
          <p:cNvSpPr txBox="1"/>
          <p:nvPr>
            <p:ph type="ctrTitle"/>
          </p:nvPr>
        </p:nvSpPr>
        <p:spPr>
          <a:xfrm rot="-5400000">
            <a:off x="-631100" y="2047100"/>
            <a:ext cx="3633600" cy="106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Organization and Expectations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0" name="Google Shape;290;p37"/>
          <p:cNvSpPr txBox="1"/>
          <p:nvPr>
            <p:ph idx="1" type="subTitle"/>
          </p:nvPr>
        </p:nvSpPr>
        <p:spPr>
          <a:xfrm>
            <a:off x="2117847" y="3380460"/>
            <a:ext cx="2951400" cy="2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What do we expect from our members and from ourselves as leaders in the club. How will we stay organized and achieve our goals?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/>
          <p:nvPr/>
        </p:nvSpPr>
        <p:spPr>
          <a:xfrm>
            <a:off x="542825" y="848400"/>
            <a:ext cx="6843000" cy="3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8"/>
          <p:cNvSpPr txBox="1"/>
          <p:nvPr>
            <p:ph type="ctrTitle"/>
          </p:nvPr>
        </p:nvSpPr>
        <p:spPr>
          <a:xfrm rot="5400000">
            <a:off x="6923750" y="1602475"/>
            <a:ext cx="28257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Expectations</a:t>
            </a:r>
            <a:endParaRPr/>
          </a:p>
        </p:txBody>
      </p:sp>
      <p:graphicFrame>
        <p:nvGraphicFramePr>
          <p:cNvPr id="297" name="Google Shape;297;p38"/>
          <p:cNvGraphicFramePr/>
          <p:nvPr/>
        </p:nvGraphicFramePr>
        <p:xfrm>
          <a:off x="750250" y="1074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{BE5033E3-0D91-498A-B67C-92948FE88883}</a:tableStyleId>
              </a:tblPr>
              <a:tblGrid>
                <a:gridCol w="2759600"/>
                <a:gridCol w="3675775"/>
              </a:tblGrid>
              <a:tr h="499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Members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6A69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Leaders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6A69A"/>
                    </a:solidFill>
                  </a:tcPr>
                </a:tc>
              </a:tr>
              <a:tr h="499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 on time to all meetings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 10 mins early to all meetings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99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Check in with </a:t>
                      </a:r>
                      <a:r>
                        <a:rPr lang="en" sz="1000"/>
                        <a:t>dashboard</a:t>
                      </a:r>
                      <a:r>
                        <a:rPr lang="en" sz="1000"/>
                        <a:t> everytime you go to it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F2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Never let your check in status be red, (two weeks)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F2F0"/>
                    </a:solidFill>
                  </a:tcPr>
                </a:tc>
              </a:tr>
              <a:tr h="499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 reachable via discord or email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 reachable via discord, email, or sms within one day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99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 kind and respectful of other members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F2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Seek to help others and improve the club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F2F0"/>
                    </a:solidFill>
                  </a:tcPr>
                </a:tc>
              </a:tr>
              <a:tr h="499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Come excited to learn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Take </a:t>
                      </a:r>
                      <a:r>
                        <a:rPr lang="en" sz="1000"/>
                        <a:t>initiative</a:t>
                      </a:r>
                      <a:r>
                        <a:rPr lang="en" sz="1000"/>
                        <a:t>, what can you add to the club?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9"/>
          <p:cNvSpPr txBox="1"/>
          <p:nvPr>
            <p:ph idx="6" type="ctrTitle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Organization</a:t>
            </a:r>
            <a:endParaRPr/>
          </a:p>
        </p:txBody>
      </p:sp>
      <p:sp>
        <p:nvSpPr>
          <p:cNvPr id="303" name="Google Shape;303;p39"/>
          <p:cNvSpPr txBox="1"/>
          <p:nvPr>
            <p:ph idx="1" type="subTitle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Organizing</a:t>
            </a:r>
            <a:r>
              <a:rPr lang="en"/>
              <a:t> members into teams they choose with </a:t>
            </a:r>
            <a:r>
              <a:rPr lang="en"/>
              <a:t>specific</a:t>
            </a:r>
            <a:r>
              <a:rPr lang="en"/>
              <a:t> </a:t>
            </a:r>
            <a:r>
              <a:rPr lang="en"/>
              <a:t>privileges</a:t>
            </a:r>
            <a:r>
              <a:rPr lang="en"/>
              <a:t> </a:t>
            </a:r>
            <a:endParaRPr/>
          </a:p>
        </p:txBody>
      </p:sp>
      <p:sp>
        <p:nvSpPr>
          <p:cNvPr id="304" name="Google Shape;304;p39"/>
          <p:cNvSpPr txBox="1"/>
          <p:nvPr>
            <p:ph idx="3" type="subTitle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google sheet where tasks can be assigned. Interests and skill levels can be seen and training modules are available</a:t>
            </a:r>
            <a:endParaRPr/>
          </a:p>
        </p:txBody>
      </p:sp>
      <p:sp>
        <p:nvSpPr>
          <p:cNvPr id="305" name="Google Shape;305;p39"/>
          <p:cNvSpPr txBox="1"/>
          <p:nvPr>
            <p:ph idx="5" type="subTitle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github repo for our projects, this is not yet done but their are plans to get </a:t>
            </a:r>
            <a:r>
              <a:rPr lang="en"/>
              <a:t>this</a:t>
            </a:r>
            <a:r>
              <a:rPr lang="en"/>
              <a:t> in motion</a:t>
            </a:r>
            <a:endParaRPr/>
          </a:p>
        </p:txBody>
      </p:sp>
      <p:sp>
        <p:nvSpPr>
          <p:cNvPr id="306" name="Google Shape;306;p39"/>
          <p:cNvSpPr txBox="1"/>
          <p:nvPr>
            <p:ph idx="2" type="ctrTitle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307" name="Google Shape;307;p39"/>
          <p:cNvSpPr txBox="1"/>
          <p:nvPr>
            <p:ph idx="4" type="ctrTitle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 Repo</a:t>
            </a:r>
            <a:endParaRPr/>
          </a:p>
        </p:txBody>
      </p:sp>
      <p:sp>
        <p:nvSpPr>
          <p:cNvPr id="308" name="Google Shape;308;p39"/>
          <p:cNvSpPr txBox="1"/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Discord</a:t>
            </a:r>
            <a:endParaRPr/>
          </a:p>
        </p:txBody>
      </p:sp>
      <p:sp>
        <p:nvSpPr>
          <p:cNvPr id="309" name="Google Shape;309;p39"/>
          <p:cNvSpPr/>
          <p:nvPr/>
        </p:nvSpPr>
        <p:spPr>
          <a:xfrm>
            <a:off x="758600" y="921000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9"/>
          <p:cNvSpPr/>
          <p:nvPr/>
        </p:nvSpPr>
        <p:spPr>
          <a:xfrm>
            <a:off x="3356166" y="921000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9"/>
          <p:cNvSpPr/>
          <p:nvPr/>
        </p:nvSpPr>
        <p:spPr>
          <a:xfrm>
            <a:off x="5972088" y="921000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9"/>
          <p:cNvSpPr/>
          <p:nvPr/>
        </p:nvSpPr>
        <p:spPr>
          <a:xfrm>
            <a:off x="758600" y="2900975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9"/>
          <p:cNvSpPr/>
          <p:nvPr/>
        </p:nvSpPr>
        <p:spPr>
          <a:xfrm>
            <a:off x="3356166" y="2900975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9"/>
          <p:cNvSpPr/>
          <p:nvPr/>
        </p:nvSpPr>
        <p:spPr>
          <a:xfrm>
            <a:off x="5972088" y="2900975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5" name="Google Shape;315;p39"/>
          <p:cNvGrpSpPr/>
          <p:nvPr/>
        </p:nvGrpSpPr>
        <p:grpSpPr>
          <a:xfrm>
            <a:off x="796850" y="975157"/>
            <a:ext cx="382519" cy="350682"/>
            <a:chOff x="2903337" y="4279032"/>
            <a:chExt cx="382519" cy="350682"/>
          </a:xfrm>
        </p:grpSpPr>
        <p:sp>
          <p:nvSpPr>
            <p:cNvPr id="316" name="Google Shape;316;p39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9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9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9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9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9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9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9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9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9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1" name="Google Shape;331;p39"/>
          <p:cNvSpPr/>
          <p:nvPr/>
        </p:nvSpPr>
        <p:spPr>
          <a:xfrm>
            <a:off x="3406159" y="971282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2" name="Google Shape;332;p39"/>
          <p:cNvGrpSpPr/>
          <p:nvPr/>
        </p:nvGrpSpPr>
        <p:grpSpPr>
          <a:xfrm>
            <a:off x="6010317" y="1012267"/>
            <a:ext cx="383632" cy="276449"/>
            <a:chOff x="3933342" y="4315767"/>
            <a:chExt cx="383632" cy="276449"/>
          </a:xfrm>
        </p:grpSpPr>
        <p:sp>
          <p:nvSpPr>
            <p:cNvPr id="333" name="Google Shape;333;p39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9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9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9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9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9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" name="Google Shape;339;p39"/>
          <p:cNvGrpSpPr/>
          <p:nvPr/>
        </p:nvGrpSpPr>
        <p:grpSpPr>
          <a:xfrm>
            <a:off x="819565" y="2979180"/>
            <a:ext cx="337069" cy="302593"/>
            <a:chOff x="3441065" y="4302505"/>
            <a:chExt cx="337069" cy="302593"/>
          </a:xfrm>
        </p:grpSpPr>
        <p:sp>
          <p:nvSpPr>
            <p:cNvPr id="340" name="Google Shape;340;p39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9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9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9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3" name="Google Shape;353;p39"/>
          <p:cNvSpPr/>
          <p:nvPr/>
        </p:nvSpPr>
        <p:spPr>
          <a:xfrm>
            <a:off x="3403885" y="297464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4" name="Google Shape;354;p39"/>
          <p:cNvGrpSpPr/>
          <p:nvPr/>
        </p:nvGrpSpPr>
        <p:grpSpPr>
          <a:xfrm>
            <a:off x="6057877" y="2961961"/>
            <a:ext cx="337070" cy="337040"/>
            <a:chOff x="1305327" y="2894211"/>
            <a:chExt cx="357520" cy="357488"/>
          </a:xfrm>
        </p:grpSpPr>
        <p:sp>
          <p:nvSpPr>
            <p:cNvPr id="355" name="Google Shape;355;p39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" name="Google Shape;360;p39"/>
          <p:cNvSpPr txBox="1"/>
          <p:nvPr>
            <p:ph idx="7" type="ctrTitle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Leadership Meetings</a:t>
            </a:r>
            <a:endParaRPr/>
          </a:p>
        </p:txBody>
      </p:sp>
      <p:sp>
        <p:nvSpPr>
          <p:cNvPr id="361" name="Google Shape;361;p39"/>
          <p:cNvSpPr txBox="1"/>
          <p:nvPr>
            <p:ph idx="8" type="subTitle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Potentially once a month? In person or zoom. Once a quarter would probably be fine as well we would just have a bit more to go over</a:t>
            </a:r>
            <a:endParaRPr/>
          </a:p>
        </p:txBody>
      </p:sp>
      <p:sp>
        <p:nvSpPr>
          <p:cNvPr id="362" name="Google Shape;362;p39"/>
          <p:cNvSpPr txBox="1"/>
          <p:nvPr>
            <p:ph idx="9" type="ctrTitle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Drive</a:t>
            </a:r>
            <a:endParaRPr/>
          </a:p>
        </p:txBody>
      </p:sp>
      <p:sp>
        <p:nvSpPr>
          <p:cNvPr id="363" name="Google Shape;363;p39"/>
          <p:cNvSpPr txBox="1"/>
          <p:nvPr>
            <p:ph idx="13" type="subTitle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probably still use this once our file repo is </a:t>
            </a:r>
            <a:r>
              <a:rPr lang="en"/>
              <a:t>finished</a:t>
            </a:r>
            <a:r>
              <a:rPr lang="en"/>
              <a:t> but it will become more obsolete</a:t>
            </a:r>
            <a:endParaRPr/>
          </a:p>
        </p:txBody>
      </p:sp>
      <p:sp>
        <p:nvSpPr>
          <p:cNvPr id="364" name="Google Shape;364;p39"/>
          <p:cNvSpPr txBox="1"/>
          <p:nvPr>
            <p:ph idx="14" type="ctrTitle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Monthly Emails</a:t>
            </a:r>
            <a:endParaRPr/>
          </a:p>
        </p:txBody>
      </p:sp>
      <p:sp>
        <p:nvSpPr>
          <p:cNvPr id="365" name="Google Shape;365;p39"/>
          <p:cNvSpPr txBox="1"/>
          <p:nvPr>
            <p:ph idx="15" type="subTitle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could potentially send out emails each month to go over our </a:t>
            </a:r>
            <a:r>
              <a:rPr lang="en"/>
              <a:t>itinerary</a:t>
            </a:r>
            <a:r>
              <a:rPr lang="en"/>
              <a:t> for the month </a:t>
            </a:r>
            <a:r>
              <a:rPr lang="en"/>
              <a:t>including</a:t>
            </a:r>
            <a:r>
              <a:rPr lang="en"/>
              <a:t> what we got done last month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4">
            <a:alphaModFix/>
          </a:blip>
          <a:stretch>
            <a:fillRect/>
          </a:stretch>
        </a:blip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/>
          <p:nvPr/>
        </p:nvSpPr>
        <p:spPr>
          <a:xfrm flipH="1" rot="-5400000">
            <a:off x="3281200" y="-725975"/>
            <a:ext cx="2581500" cy="61590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40"/>
          <p:cNvSpPr txBox="1"/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Open Discussion?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2" name="Google Shape;372;p40"/>
          <p:cNvSpPr/>
          <p:nvPr/>
        </p:nvSpPr>
        <p:spPr>
          <a:xfrm flipH="1" rot="-5400000">
            <a:off x="593250" y="3993775"/>
            <a:ext cx="556500" cy="17430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0"/>
          <p:cNvSpPr/>
          <p:nvPr/>
        </p:nvSpPr>
        <p:spPr>
          <a:xfrm flipH="1" rot="-5400000">
            <a:off x="8279175" y="74250"/>
            <a:ext cx="939000" cy="7905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idx="9" type="ctrTitle"/>
          </p:nvPr>
        </p:nvSpPr>
        <p:spPr>
          <a:xfrm rot="5400000">
            <a:off x="6672869" y="1646270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TABLE OF CONTENTS</a:t>
            </a:r>
            <a:endParaRPr sz="2400"/>
          </a:p>
        </p:txBody>
      </p:sp>
      <p:sp>
        <p:nvSpPr>
          <p:cNvPr id="128" name="Google Shape;128;p23"/>
          <p:cNvSpPr/>
          <p:nvPr/>
        </p:nvSpPr>
        <p:spPr>
          <a:xfrm flipH="1" rot="-5400000">
            <a:off x="-957850" y="95790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3"/>
          <p:cNvSpPr txBox="1"/>
          <p:nvPr>
            <p:ph idx="7" type="subTitle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Financial, learning, connections, opportunities</a:t>
            </a:r>
            <a:endParaRPr/>
          </a:p>
        </p:txBody>
      </p:sp>
      <p:sp>
        <p:nvSpPr>
          <p:cNvPr id="130" name="Google Shape;130;p23"/>
          <p:cNvSpPr txBox="1"/>
          <p:nvPr>
            <p:ph idx="6" type="ctrTitle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Broad goals for the Club</a:t>
            </a:r>
            <a:endParaRPr/>
          </a:p>
        </p:txBody>
      </p:sp>
      <p:sp>
        <p:nvSpPr>
          <p:cNvPr id="131" name="Google Shape;131;p23"/>
          <p:cNvSpPr txBox="1"/>
          <p:nvPr>
            <p:ph idx="8" type="title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2" name="Google Shape;132;p23"/>
          <p:cNvSpPr txBox="1"/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additions/tools</a:t>
            </a:r>
            <a:endParaRPr/>
          </a:p>
        </p:txBody>
      </p:sp>
      <p:sp>
        <p:nvSpPr>
          <p:cNvPr id="133" name="Google Shape;133;p23"/>
          <p:cNvSpPr txBox="1"/>
          <p:nvPr>
            <p:ph idx="1" type="subTitle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RAIL, Discord bot, training modules?</a:t>
            </a:r>
            <a:endParaRPr/>
          </a:p>
        </p:txBody>
      </p:sp>
      <p:sp>
        <p:nvSpPr>
          <p:cNvPr id="134" name="Google Shape;134;p23"/>
          <p:cNvSpPr txBox="1"/>
          <p:nvPr>
            <p:ph idx="2" type="title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5" name="Google Shape;135;p23"/>
          <p:cNvSpPr txBox="1"/>
          <p:nvPr>
            <p:ph idx="3" type="ctrTitle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Engineering Launch</a:t>
            </a:r>
            <a:endParaRPr/>
          </a:p>
        </p:txBody>
      </p:sp>
      <p:sp>
        <p:nvSpPr>
          <p:cNvPr id="136" name="Google Shape;136;p23"/>
          <p:cNvSpPr txBox="1"/>
          <p:nvPr>
            <p:ph idx="4" type="subTitle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Tabling, availability, goals</a:t>
            </a:r>
            <a:endParaRPr/>
          </a:p>
        </p:txBody>
      </p:sp>
      <p:sp>
        <p:nvSpPr>
          <p:cNvPr id="137" name="Google Shape;137;p23"/>
          <p:cNvSpPr txBox="1"/>
          <p:nvPr>
            <p:ph idx="5" type="title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8" name="Google Shape;138;p23"/>
          <p:cNvSpPr txBox="1"/>
          <p:nvPr>
            <p:ph idx="13" type="ctrTitle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Organization and Expectations</a:t>
            </a:r>
            <a:endParaRPr/>
          </a:p>
        </p:txBody>
      </p:sp>
      <p:sp>
        <p:nvSpPr>
          <p:cNvPr id="139" name="Google Shape;139;p23"/>
          <p:cNvSpPr txBox="1"/>
          <p:nvPr>
            <p:ph idx="14" type="subTitle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expect from leaders in the club and members and how we will </a:t>
            </a:r>
            <a:r>
              <a:rPr lang="en"/>
              <a:t>stay</a:t>
            </a:r>
            <a:r>
              <a:rPr lang="en"/>
              <a:t> organized</a:t>
            </a:r>
            <a:endParaRPr/>
          </a:p>
        </p:txBody>
      </p:sp>
      <p:sp>
        <p:nvSpPr>
          <p:cNvPr id="140" name="Google Shape;140;p23"/>
          <p:cNvSpPr txBox="1"/>
          <p:nvPr>
            <p:ph idx="15" type="title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1" name="Google Shape;141;p23"/>
          <p:cNvSpPr txBox="1"/>
          <p:nvPr>
            <p:ph idx="16" type="ctrTitle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Volunteering and Fun Activities</a:t>
            </a:r>
            <a:endParaRPr/>
          </a:p>
        </p:txBody>
      </p:sp>
      <p:sp>
        <p:nvSpPr>
          <p:cNvPr id="142" name="Google Shape;142;p23"/>
          <p:cNvSpPr txBox="1"/>
          <p:nvPr>
            <p:ph idx="17" type="subTitle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Tied to section 3’s financial aspect, also what kind of fun team building </a:t>
            </a:r>
            <a:r>
              <a:rPr lang="en"/>
              <a:t>activities</a:t>
            </a:r>
            <a:r>
              <a:rPr lang="en"/>
              <a:t> can we host?</a:t>
            </a:r>
            <a:endParaRPr/>
          </a:p>
        </p:txBody>
      </p:sp>
      <p:sp>
        <p:nvSpPr>
          <p:cNvPr id="143" name="Google Shape;143;p23"/>
          <p:cNvSpPr txBox="1"/>
          <p:nvPr>
            <p:ph idx="18" type="title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idx="6" type="ctrTitle"/>
          </p:nvPr>
        </p:nvSpPr>
        <p:spPr>
          <a:xfrm rot="5400000">
            <a:off x="5924625" y="2407075"/>
            <a:ext cx="44349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Successes and Shortcomings in 2023 - 2024</a:t>
            </a:r>
            <a:endParaRPr/>
          </a:p>
        </p:txBody>
      </p:sp>
      <p:sp>
        <p:nvSpPr>
          <p:cNvPr id="149" name="Google Shape;149;p24"/>
          <p:cNvSpPr/>
          <p:nvPr/>
        </p:nvSpPr>
        <p:spPr>
          <a:xfrm>
            <a:off x="0" y="0"/>
            <a:ext cx="3607500" cy="263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4"/>
          <p:cNvSpPr/>
          <p:nvPr/>
        </p:nvSpPr>
        <p:spPr>
          <a:xfrm>
            <a:off x="3607486" y="-25500"/>
            <a:ext cx="3607500" cy="263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4"/>
          <p:cNvSpPr/>
          <p:nvPr/>
        </p:nvSpPr>
        <p:spPr>
          <a:xfrm>
            <a:off x="0" y="2632200"/>
            <a:ext cx="3607500" cy="2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4"/>
          <p:cNvSpPr/>
          <p:nvPr/>
        </p:nvSpPr>
        <p:spPr>
          <a:xfrm>
            <a:off x="3607473" y="2632200"/>
            <a:ext cx="3607500" cy="251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4"/>
          <p:cNvSpPr txBox="1"/>
          <p:nvPr>
            <p:ph idx="1" type="subTitle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Made a lot of profit and had a good turnout of volunteers, even met some people that were interested in our club</a:t>
            </a:r>
            <a:endParaRPr/>
          </a:p>
        </p:txBody>
      </p:sp>
      <p:sp>
        <p:nvSpPr>
          <p:cNvPr id="154" name="Google Shape;154;p24"/>
          <p:cNvSpPr txBox="1"/>
          <p:nvPr>
            <p:ph idx="3" type="subTitle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Although both teams got eliminated we got </a:t>
            </a:r>
            <a:r>
              <a:rPr lang="en">
                <a:solidFill>
                  <a:schemeClr val="lt1"/>
                </a:solidFill>
              </a:rPr>
              <a:t>experience</a:t>
            </a:r>
            <a:r>
              <a:rPr lang="en">
                <a:solidFill>
                  <a:schemeClr val="lt1"/>
                </a:solidFill>
              </a:rPr>
              <a:t> with what this process is like and what to expect in the future, more preparation is likely required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24"/>
          <p:cNvSpPr txBox="1"/>
          <p:nvPr>
            <p:ph idx="5" type="subTitle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May not have had as much success as we would have liked to but we learned a lot about programming in Arduino IDE, schematic design, Onshape, and even a bit of power management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24"/>
          <p:cNvSpPr txBox="1"/>
          <p:nvPr>
            <p:ph idx="2" type="ctrTitle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Boeing Contest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7" name="Google Shape;157;p24"/>
          <p:cNvSpPr txBox="1"/>
          <p:nvPr>
            <p:ph idx="4" type="ctrTitle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RC Car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8" name="Google Shape;158;p24"/>
          <p:cNvSpPr txBox="1"/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Bake Sale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9" name="Google Shape;159;p24"/>
          <p:cNvSpPr txBox="1"/>
          <p:nvPr>
            <p:ph idx="7" type="ctrTitle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RSO Fair</a:t>
            </a:r>
            <a:endParaRPr/>
          </a:p>
        </p:txBody>
      </p:sp>
      <p:sp>
        <p:nvSpPr>
          <p:cNvPr id="160" name="Google Shape;160;p24"/>
          <p:cNvSpPr txBox="1"/>
          <p:nvPr>
            <p:ph idx="8" type="subTitle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Had a good turnout and got many potential members contact info. MUST FOLLOW UP WITH ASAP, invite to see us at engr launch?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5"/>
          <p:cNvPicPr preferRelativeResize="0"/>
          <p:nvPr/>
        </p:nvPicPr>
        <p:blipFill rotWithShape="1">
          <a:blip r:embed="rId3">
            <a:alphaModFix/>
          </a:blip>
          <a:srcRect b="0" l="0" r="37500" t="0"/>
          <a:stretch/>
        </p:blipFill>
        <p:spPr>
          <a:xfrm>
            <a:off x="331425" y="271375"/>
            <a:ext cx="4224899" cy="450614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5"/>
          <p:cNvSpPr txBox="1"/>
          <p:nvPr>
            <p:ph type="ctrTitle"/>
          </p:nvPr>
        </p:nvSpPr>
        <p:spPr>
          <a:xfrm>
            <a:off x="5397750" y="2625600"/>
            <a:ext cx="2888100" cy="4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New additions/tools</a:t>
            </a:r>
            <a:endParaRPr>
              <a:solidFill>
                <a:schemeClr val="l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8" name="Google Shape;168;p25"/>
          <p:cNvSpPr txBox="1"/>
          <p:nvPr>
            <p:ph idx="1" type="subTitle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new RAIL, (Rolling Action Items List), Introductory Discord Bot, (In work), and potentially adding some new training modules as needed?</a:t>
            </a:r>
            <a:endParaRPr/>
          </a:p>
        </p:txBody>
      </p:sp>
      <p:sp>
        <p:nvSpPr>
          <p:cNvPr id="169" name="Google Shape;169;p25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-1929300" y="1641775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01</a:t>
            </a:r>
            <a:endParaRPr b="1" sz="60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/>
          <p:nvPr/>
        </p:nvSpPr>
        <p:spPr>
          <a:xfrm rot="-5400000">
            <a:off x="3797246" y="-82750"/>
            <a:ext cx="1553100" cy="79851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6"/>
          <p:cNvSpPr txBox="1"/>
          <p:nvPr>
            <p:ph idx="1" type="subTitle"/>
          </p:nvPr>
        </p:nvSpPr>
        <p:spPr>
          <a:xfrm>
            <a:off x="915175" y="3482500"/>
            <a:ext cx="7307400" cy="10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A place to assign tasks to anyone, can also be used by anyone, (not just leaders in the club)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When assigned that person will be sent an automated email describing the task to them and directing them to </a:t>
            </a:r>
            <a:r>
              <a:rPr lang="en">
                <a:solidFill>
                  <a:schemeClr val="lt1"/>
                </a:solidFill>
              </a:rPr>
              <a:t>the</a:t>
            </a:r>
            <a:r>
              <a:rPr lang="en">
                <a:solidFill>
                  <a:schemeClr val="lt1"/>
                </a:solidFill>
              </a:rPr>
              <a:t> Dashboard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This sheet can be filtered using the filters in the assigned to and status columns or sorted by due date using the ascending and descending buttons in the upper right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7" name="Google Shape;177;p26"/>
          <p:cNvSpPr txBox="1"/>
          <p:nvPr>
            <p:ph idx="2" type="subTitle"/>
          </p:nvPr>
        </p:nvSpPr>
        <p:spPr>
          <a:xfrm>
            <a:off x="915175" y="3269500"/>
            <a:ext cx="4822500" cy="2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The Boring Club Rolling Action Item List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/>
          <p:nvPr/>
        </p:nvSpPr>
        <p:spPr>
          <a:xfrm rot="-5400000">
            <a:off x="3797246" y="-82750"/>
            <a:ext cx="1553100" cy="79851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7"/>
          <p:cNvSpPr txBox="1"/>
          <p:nvPr>
            <p:ph idx="1" type="subTitle"/>
          </p:nvPr>
        </p:nvSpPr>
        <p:spPr>
          <a:xfrm>
            <a:off x="915175" y="3482500"/>
            <a:ext cx="7307400" cy="10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Josh is working on this currently, he will have it done by Sept 25th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27"/>
          <p:cNvSpPr txBox="1"/>
          <p:nvPr>
            <p:ph idx="2" type="subTitle"/>
          </p:nvPr>
        </p:nvSpPr>
        <p:spPr>
          <a:xfrm>
            <a:off x="915175" y="3269500"/>
            <a:ext cx="4822500" cy="2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The Boring Club Introductory Discord Bot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/>
          <p:nvPr/>
        </p:nvSpPr>
        <p:spPr>
          <a:xfrm rot="-5400000">
            <a:off x="3797246" y="-82750"/>
            <a:ext cx="1553100" cy="79851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8"/>
          <p:cNvSpPr txBox="1"/>
          <p:nvPr>
            <p:ph idx="1" type="subTitle"/>
          </p:nvPr>
        </p:nvSpPr>
        <p:spPr>
          <a:xfrm>
            <a:off x="915175" y="3482500"/>
            <a:ext cx="7307400" cy="10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What are some skills we want to develop in our members?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Does everyone here know how to use the template to create new modules?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It is okay and encouraged for members to create </a:t>
            </a:r>
            <a:r>
              <a:rPr lang="en">
                <a:solidFill>
                  <a:schemeClr val="lt1"/>
                </a:solidFill>
              </a:rPr>
              <a:t>their</a:t>
            </a:r>
            <a:r>
              <a:rPr lang="en">
                <a:solidFill>
                  <a:schemeClr val="lt1"/>
                </a:solidFill>
              </a:rPr>
              <a:t> own modules as they see fit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Should we decide on what modules to add after deciding on this years major project, (will have another discussion to decide on that)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1" name="Google Shape;191;p28"/>
          <p:cNvSpPr txBox="1"/>
          <p:nvPr>
            <p:ph idx="2" type="subTitle"/>
          </p:nvPr>
        </p:nvSpPr>
        <p:spPr>
          <a:xfrm>
            <a:off x="915175" y="3269500"/>
            <a:ext cx="4822500" cy="2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The Boring Club Training Modules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/>
          <p:nvPr/>
        </p:nvSpPr>
        <p:spPr>
          <a:xfrm>
            <a:off x="7396225" y="25"/>
            <a:ext cx="1738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9"/>
          <p:cNvSpPr/>
          <p:nvPr/>
        </p:nvSpPr>
        <p:spPr>
          <a:xfrm>
            <a:off x="720000" y="540000"/>
            <a:ext cx="3310200" cy="15681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9"/>
          <p:cNvSpPr txBox="1"/>
          <p:nvPr>
            <p:ph type="ctrTitle"/>
          </p:nvPr>
        </p:nvSpPr>
        <p:spPr>
          <a:xfrm>
            <a:off x="769725" y="1310050"/>
            <a:ext cx="343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Engineering Launch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9" name="Google Shape;199;p29"/>
          <p:cNvSpPr txBox="1"/>
          <p:nvPr>
            <p:ph idx="2" type="title"/>
          </p:nvPr>
        </p:nvSpPr>
        <p:spPr>
          <a:xfrm rot="5400000">
            <a:off x="7142178" y="3570226"/>
            <a:ext cx="1738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0"/>
          <p:cNvPicPr preferRelativeResize="0"/>
          <p:nvPr/>
        </p:nvPicPr>
        <p:blipFill rotWithShape="1">
          <a:blip r:embed="rId3">
            <a:alphaModFix/>
          </a:blip>
          <a:srcRect b="0" l="25616" r="25616" t="0"/>
          <a:stretch/>
        </p:blipFill>
        <p:spPr>
          <a:xfrm>
            <a:off x="5381625" y="0"/>
            <a:ext cx="37623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/>
          <p:nvPr>
            <p:ph idx="1" type="subTitle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An opportunity to grow our club with new prospective members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Get noticed and be active as an engineering RSO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Practice for the future!</a:t>
            </a:r>
            <a:endParaRPr/>
          </a:p>
        </p:txBody>
      </p:sp>
      <p:sp>
        <p:nvSpPr>
          <p:cNvPr id="206" name="Google Shape;206;p30"/>
          <p:cNvSpPr txBox="1"/>
          <p:nvPr>
            <p:ph type="title"/>
          </p:nvPr>
        </p:nvSpPr>
        <p:spPr>
          <a:xfrm>
            <a:off x="672375" y="1432475"/>
            <a:ext cx="29832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207" name="Google Shape;207;p30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